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3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hdphoto2.wdp>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fld id="{213D248C-2F50-4527-AB8F-56B86D5ACAAE}" type="datetimeFigureOut">
              <a:rPr lang="en-US" smtClean="0"/>
              <a:t>2/26/2021</a:t>
            </a:fld>
            <a:endParaRPr lang="en-US"/>
          </a:p>
        </p:txBody>
      </p:sp>
      <p:sp>
        <p:nvSpPr>
          <p:cNvPr id="4" name="Slide Image Placeholder 3"/>
          <p:cNvSpPr>
            <a:spLocks noGrp="1" noRot="1" noChangeAspect="1"/>
          </p:cNvSpPr>
          <p:nvPr>
            <p:ph type="sldImg" idx="2"/>
          </p:nvPr>
        </p:nvSpPr>
        <p:spPr>
          <a:xfrm>
            <a:off x="2447925" y="1162050"/>
            <a:ext cx="196215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575"/>
            <a:ext cx="548640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675"/>
            <a:ext cx="2971800" cy="466725"/>
          </a:xfrm>
          <a:prstGeom prst="rect">
            <a:avLst/>
          </a:prstGeom>
        </p:spPr>
        <p:txBody>
          <a:bodyPr vert="horz" lIns="91440" tIns="45720" rIns="91440" bIns="45720" rtlCol="0" anchor="b"/>
          <a:lstStyle>
            <a:lvl1pPr algn="r">
              <a:defRPr sz="1200"/>
            </a:lvl1pPr>
          </a:lstStyle>
          <a:p>
            <a:fld id="{4844CD3E-F301-4BB3-9F4C-2195E1DC4B5A}" type="slidenum">
              <a:rPr lang="en-US" smtClean="0"/>
              <a:t>‹#›</a:t>
            </a:fld>
            <a:endParaRPr lang="en-US"/>
          </a:p>
        </p:txBody>
      </p:sp>
    </p:spTree>
    <p:extLst>
      <p:ext uri="{BB962C8B-B14F-4D97-AF65-F5344CB8AC3E}">
        <p14:creationId xmlns:p14="http://schemas.microsoft.com/office/powerpoint/2010/main" val="41049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844CD3E-F301-4BB3-9F4C-2195E1DC4B5A}" type="slidenum">
              <a:rPr lang="en-US" smtClean="0"/>
              <a:t>1</a:t>
            </a:fld>
            <a:endParaRPr lang="en-US"/>
          </a:p>
        </p:txBody>
      </p:sp>
    </p:spTree>
    <p:extLst>
      <p:ext uri="{BB962C8B-B14F-4D97-AF65-F5344CB8AC3E}">
        <p14:creationId xmlns:p14="http://schemas.microsoft.com/office/powerpoint/2010/main" val="4127569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2/26/2021</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g"/><Relationship Id="rId4" Type="http://schemas.microsoft.com/office/2007/relationships/hdphoto" Target="../media/hdphoto1.wdp"/><Relationship Id="rId9"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a:ln w="254000">
                  <a:solidFill>
                    <a:srgbClr val="003300"/>
                  </a:solidFill>
                </a:ln>
                <a:solidFill>
                  <a:srgbClr val="6BC547"/>
                </a:solidFill>
                <a:latin typeface="Magneto" panose="04030805050802020D02" pitchFamily="82" charset="0"/>
              </a:rPr>
              <a:t>Women</a:t>
            </a: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a:ln w="254000">
                  <a:solidFill>
                    <a:srgbClr val="003300"/>
                  </a:solidFill>
                </a:ln>
                <a:solidFill>
                  <a:srgbClr val="6BC547"/>
                </a:solidFill>
                <a:latin typeface="Magneto" panose="04030805050802020D02" pitchFamily="82" charset="0"/>
              </a:rPr>
              <a:t>In Technology</a:t>
            </a:r>
          </a:p>
        </p:txBody>
      </p:sp>
      <p:grpSp>
        <p:nvGrpSpPr>
          <p:cNvPr id="23" name="Group 22"/>
          <p:cNvGrpSpPr/>
          <p:nvPr/>
        </p:nvGrpSpPr>
        <p:grpSpPr>
          <a:xfrm>
            <a:off x="15922876" y="32390200"/>
            <a:ext cx="5535044" cy="8826371"/>
            <a:chOff x="4545845" y="18056985"/>
            <a:chExt cx="7504247" cy="10731867"/>
          </a:xfrm>
        </p:grpSpPr>
        <p:sp>
          <p:nvSpPr>
            <p:cNvPr id="24" name="Rounded Rectangle 23"/>
            <p:cNvSpPr/>
            <p:nvPr/>
          </p:nvSpPr>
          <p:spPr>
            <a:xfrm>
              <a:off x="4545845" y="18056985"/>
              <a:ext cx="7504247"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79046" y="18511526"/>
              <a:ext cx="6199732" cy="9822784"/>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6"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rotWithShape="1">
            <a:blip r:embed="rId8">
              <a:extLst>
                <a:ext uri="{28A0092B-C50C-407E-A947-70E740481C1C}">
                  <a14:useLocalDpi xmlns:a14="http://schemas.microsoft.com/office/drawing/2010/main" val="0"/>
                </a:ext>
              </a:extLst>
            </a:blip>
            <a:srcRect l="42886"/>
            <a:stretch/>
          </p:blipFill>
          <p:spPr>
            <a:xfrm>
              <a:off x="2817385" y="18769527"/>
              <a:ext cx="11313786" cy="9306786"/>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306949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300472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302733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4598546"/>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1940s Took every mathematics course offered at Chestnut Hill College for Women</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1942 Applied math calculating ballistic trajectories as a human “computer”</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1945 Selected as first ENIAC programmer</a:t>
            </a:r>
          </a:p>
          <a:p>
            <a:pPr marL="685800" indent="-685800">
              <a:buFont typeface="Wingdings" panose="05000000000000000000" pitchFamily="2" charset="2"/>
              <a:buChar char=""/>
            </a:pPr>
            <a:endParaRPr lang="en-US" sz="5000" b="1" dirty="0">
              <a:ln w="38100">
                <a:solidFill>
                  <a:srgbClr val="3E3A00"/>
                </a:solidFill>
              </a:ln>
              <a:solidFill>
                <a:srgbClr val="FFFF29"/>
              </a:solidFill>
              <a:latin typeface="OCR A Extended" panose="02010509020102010303" pitchFamily="50" charset="0"/>
            </a:endParaRP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flipH="1">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15355222" y="8856756"/>
              <a:ext cx="4806854" cy="6409138"/>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140601"/>
            <a:ext cx="14083976" cy="9792662"/>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5000" b="1" dirty="0">
                <a:ln w="38100">
                  <a:solidFill>
                    <a:srgbClr val="3E3A00"/>
                  </a:solidFill>
                </a:ln>
                <a:solidFill>
                  <a:srgbClr val="FFFF29"/>
                </a:solidFill>
                <a:latin typeface="OCR A Extended" panose="02010509020102010303" pitchFamily="50" charset="0"/>
              </a:rPr>
              <a:t>She broke down complex differential equations into the smallest possible steps. Each of these had to be routed to the proper bank of electronics and performed in sequence, not simply a linear progression but a parallel one. Every datum and instruction had to reach the correct location in time for the operation that depended on it, to within 1/5000th of a second.</a:t>
            </a:r>
            <a:endParaRPr lang="en-US" sz="5000" b="1" spc="-100"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3"/>
            <a:ext cx="0" cy="796938"/>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82" name="Straight Connector 81"/>
          <p:cNvCxnSpPr>
            <a:stCxn id="51" idx="4"/>
          </p:cNvCxnSpPr>
          <p:nvPr/>
        </p:nvCxnSpPr>
        <p:spPr>
          <a:xfrm>
            <a:off x="7866740" y="31152157"/>
            <a:ext cx="0" cy="51757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8" name="Rounded Rectangle 77"/>
          <p:cNvSpPr/>
          <p:nvPr/>
        </p:nvSpPr>
        <p:spPr>
          <a:xfrm>
            <a:off x="541290" y="31649685"/>
            <a:ext cx="13986131" cy="9619843"/>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lvl="0"/>
            <a:r>
              <a:rPr lang="en-US" sz="5400" b="1" spc="-100" dirty="0">
                <a:ln w="38100">
                  <a:solidFill>
                    <a:srgbClr val="3E3A00"/>
                  </a:solidFill>
                </a:ln>
                <a:solidFill>
                  <a:srgbClr val="FFFF29"/>
                </a:solidFill>
                <a:latin typeface="OCR A Extended" panose="02010509020102010303" pitchFamily="50" charset="0"/>
              </a:rPr>
              <a:t>During her work programming the ENIAC, Kay McNulty is credited with the invention of the subroutine. Her colleague, Jean Jennings, recalled when McNulty proposed the idea to solve the problem where the logical circuits did not have enough capacity to compute some trajectories. </a:t>
            </a: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19" name="TextBox 18"/>
          <p:cNvSpPr txBox="1"/>
          <p:nvPr/>
        </p:nvSpPr>
        <p:spPr>
          <a:xfrm>
            <a:off x="1670095" y="6354352"/>
            <a:ext cx="11478891" cy="6832640"/>
          </a:xfrm>
          <a:prstGeom prst="rect">
            <a:avLst/>
          </a:prstGeom>
          <a:noFill/>
        </p:spPr>
        <p:txBody>
          <a:bodyPr wrap="square" rtlCol="0">
            <a:spAutoFit/>
            <a:scene3d>
              <a:camera prst="orthographicFront">
                <a:rot lat="0" lon="21599974" rev="0"/>
              </a:camera>
              <a:lightRig rig="threePt" dir="t"/>
            </a:scene3d>
          </a:bodyPr>
          <a:lstStyle/>
          <a:p>
            <a:pPr algn="ctr"/>
            <a:r>
              <a:rPr lang="en-US" sz="14600" dirty="0">
                <a:ln w="101600">
                  <a:solidFill>
                    <a:srgbClr val="464100"/>
                  </a:solidFill>
                </a:ln>
                <a:solidFill>
                  <a:srgbClr val="FFFF29"/>
                </a:solidFill>
                <a:latin typeface="Magneto" panose="04030805050802020D02" pitchFamily="82" charset="0"/>
              </a:rPr>
              <a:t>Kathleen</a:t>
            </a:r>
          </a:p>
          <a:p>
            <a:pPr algn="ctr"/>
            <a:r>
              <a:rPr lang="en-US" sz="14600" dirty="0">
                <a:ln w="101600">
                  <a:solidFill>
                    <a:srgbClr val="464100"/>
                  </a:solidFill>
                </a:ln>
                <a:solidFill>
                  <a:srgbClr val="FFFF29"/>
                </a:solidFill>
                <a:latin typeface="Magneto" panose="04030805050802020D02" pitchFamily="82" charset="0"/>
              </a:rPr>
              <a:t>“Kay” </a:t>
            </a:r>
            <a:r>
              <a:rPr lang="en-US" sz="14600" dirty="0" err="1">
                <a:ln w="101600">
                  <a:solidFill>
                    <a:srgbClr val="464100"/>
                  </a:solidFill>
                </a:ln>
                <a:solidFill>
                  <a:srgbClr val="FFFF29"/>
                </a:solidFill>
                <a:latin typeface="Magneto" panose="04030805050802020D02" pitchFamily="82" charset="0"/>
              </a:rPr>
              <a:t>Antonelli</a:t>
            </a:r>
            <a:endParaRPr lang="en-US" sz="14600" dirty="0">
              <a:ln w="101600">
                <a:solidFill>
                  <a:srgbClr val="464100"/>
                </a:solidFill>
              </a:ln>
              <a:solidFill>
                <a:srgbClr val="FFFF29"/>
              </a:solidFill>
              <a:latin typeface="Magneto" panose="04030805050802020D02" pitchFamily="82"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a:ln w="88900">
                  <a:solidFill>
                    <a:srgbClr val="464100"/>
                  </a:solidFill>
                </a:ln>
                <a:solidFill>
                  <a:srgbClr val="FFFF29"/>
                </a:solidFill>
                <a:latin typeface="Magneto" panose="04030805050802020D02" pitchFamily="82" charset="0"/>
              </a:rPr>
              <a:t>What paths will you </a:t>
            </a:r>
            <a:r>
              <a:rPr lang="en-US" sz="8500" dirty="0" err="1">
                <a:ln w="88900">
                  <a:solidFill>
                    <a:srgbClr val="464100"/>
                  </a:solidFill>
                </a:ln>
                <a:solidFill>
                  <a:srgbClr val="FFFF29"/>
                </a:solidFill>
                <a:latin typeface="Magneto" panose="04030805050802020D02" pitchFamily="82" charset="0"/>
              </a:rPr>
              <a:t>trailblaze</a:t>
            </a:r>
            <a:r>
              <a:rPr lang="en-US" sz="8500" dirty="0">
                <a:ln w="88900">
                  <a:solidFill>
                    <a:srgbClr val="464100"/>
                  </a:solidFill>
                </a:ln>
                <a:solidFill>
                  <a:srgbClr val="FFFF29"/>
                </a:solidFill>
                <a:latin typeface="Magneto" panose="04030805050802020D02" pitchFamily="82" charset="0"/>
              </a:rPr>
              <a:t> that no one has traveled before?</a:t>
            </a:r>
            <a:endParaRPr lang="en-US" sz="8500" dirty="0">
              <a:ln w="88900">
                <a:solidFill>
                  <a:srgbClr val="464100"/>
                </a:solidFill>
              </a:ln>
              <a:solidFill>
                <a:srgbClr val="FFFF29"/>
              </a:solidFill>
            </a:endParaRPr>
          </a:p>
        </p:txBody>
      </p:sp>
      <p:sp>
        <p:nvSpPr>
          <p:cNvPr id="51" name="Oval 50"/>
          <p:cNvSpPr/>
          <p:nvPr/>
        </p:nvSpPr>
        <p:spPr>
          <a:xfrm>
            <a:off x="7409540" y="302377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a:solidFill>
                  <a:schemeClr val="bg1"/>
                </a:solidFill>
              </a:rPr>
              <a:t>To change pictures:</a:t>
            </a:r>
          </a:p>
          <a:p>
            <a:pPr marL="1143000" indent="-1143000">
              <a:buAutoNum type="arabicPeriod"/>
            </a:pPr>
            <a:r>
              <a:rPr lang="en-US" dirty="0">
                <a:solidFill>
                  <a:schemeClr val="bg1"/>
                </a:solidFill>
              </a:rPr>
              <a:t>Save the picture of the person you wish to use.</a:t>
            </a:r>
          </a:p>
          <a:p>
            <a:pPr marL="1143000" indent="-1143000">
              <a:buAutoNum type="arabicPeriod"/>
            </a:pPr>
            <a:r>
              <a:rPr lang="en-US" dirty="0">
                <a:solidFill>
                  <a:schemeClr val="bg1"/>
                </a:solidFill>
              </a:rPr>
              <a:t>Single-left-click the grouped picture/shapes you wish to change on the poster. Single-left-click again on the picture.</a:t>
            </a:r>
          </a:p>
          <a:p>
            <a:pPr marL="1143000" indent="-1143000">
              <a:buAutoNum type="arabicPeriod"/>
            </a:pPr>
            <a:r>
              <a:rPr lang="en-US" dirty="0">
                <a:solidFill>
                  <a:schemeClr val="bg1"/>
                </a:solidFill>
              </a:rPr>
              <a:t>Now single-right-click the picture and select “Change Picture” from the menu.</a:t>
            </a:r>
          </a:p>
          <a:p>
            <a:pPr marL="1143000" indent="-1143000">
              <a:buAutoNum type="arabicPeriod"/>
            </a:pPr>
            <a:r>
              <a:rPr lang="en-US" dirty="0">
                <a:solidFill>
                  <a:schemeClr val="bg1"/>
                </a:solidFill>
              </a:rPr>
              <a:t>Choose the picture file you saved.</a:t>
            </a:r>
          </a:p>
          <a:p>
            <a:pPr marL="1143000" indent="-1143000">
              <a:buAutoNum type="arabicPeriod"/>
            </a:pPr>
            <a:r>
              <a:rPr lang="en-US" dirty="0">
                <a:solidFill>
                  <a:schemeClr val="bg1"/>
                </a:solidFill>
              </a:rPr>
              <a:t>You may wish to single-left-click the grouped picture/shapes and single-left-click the new picture again to adjust its size or crop it—especially useful if the new picture is not the same aspect ratio as the previous one.</a:t>
            </a:r>
          </a:p>
          <a:p>
            <a:pPr marL="1143000" indent="-1143000">
              <a:buAutoNum type="arabicPeriod"/>
            </a:pPr>
            <a:endParaRPr lang="en-US" dirty="0">
              <a:solidFill>
                <a:schemeClr val="bg1"/>
              </a:solidFill>
            </a:endParaRPr>
          </a:p>
          <a:p>
            <a:pPr algn="ctr"/>
            <a:r>
              <a:rPr lang="en-US" b="1" dirty="0">
                <a:solidFill>
                  <a:schemeClr val="bg1"/>
                </a:solidFill>
              </a:rPr>
              <a:t>DO </a:t>
            </a:r>
            <a:r>
              <a:rPr lang="en-US" b="1" u="sng" dirty="0">
                <a:solidFill>
                  <a:schemeClr val="bg1"/>
                </a:solidFill>
              </a:rPr>
              <a:t>NOT</a:t>
            </a:r>
            <a:r>
              <a:rPr lang="en-US" b="1" dirty="0">
                <a:solidFill>
                  <a:schemeClr val="bg1"/>
                </a:solidFill>
              </a:rPr>
              <a:t> CHANGE ROSIE THE RIVETER PICTURE!!!</a:t>
            </a:r>
          </a:p>
        </p:txBody>
      </p:sp>
      <p:sp>
        <p:nvSpPr>
          <p:cNvPr id="2" name="Rectangle 1"/>
          <p:cNvSpPr/>
          <p:nvPr/>
        </p:nvSpPr>
        <p:spPr>
          <a:xfrm>
            <a:off x="1171171" y="32383730"/>
            <a:ext cx="13716000" cy="861774"/>
          </a:xfrm>
          <a:prstGeom prst="rect">
            <a:avLst/>
          </a:prstGeom>
        </p:spPr>
        <p:txBody>
          <a:bodyPr>
            <a:spAutoFit/>
          </a:bodyPr>
          <a:lstStyle/>
          <a:p>
            <a:pPr lvl="0"/>
            <a:endParaRPr lang="en-US" sz="5000" b="1" spc="-100" dirty="0">
              <a:ln w="38100">
                <a:solidFill>
                  <a:srgbClr val="3E3A00"/>
                </a:solidFill>
              </a:ln>
              <a:solidFill>
                <a:srgbClr val="FFFF29"/>
              </a:solidFill>
              <a:latin typeface="OCR A Extended" panose="02010509020102010303" pitchFamily="50" charset="0"/>
            </a:endParaRP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57DC1B-5E6C-4B80-898E-CB476BC4A087}">
  <ds:schemaRefs>
    <ds:schemaRef ds:uri="http://schemas.microsoft.com/sharepoint/v3/contenttype/forms"/>
  </ds:schemaRefs>
</ds:datastoreItem>
</file>

<file path=customXml/itemProps2.xml><?xml version="1.0" encoding="utf-8"?>
<ds:datastoreItem xmlns:ds="http://schemas.openxmlformats.org/officeDocument/2006/customXml" ds:itemID="{8ED976CE-E81A-4285-AE6E-F60019E3FA60}">
  <ds:schemaRefs>
    <ds:schemaRef ds:uri="http://schemas.microsoft.com/office/2006/documentManagement/types"/>
    <ds:schemaRef ds:uri="http://purl.org/dc/terms/"/>
    <ds:schemaRef ds:uri="http://schemas.microsoft.com/office/2006/metadata/properties"/>
    <ds:schemaRef ds:uri="http://schemas.microsoft.com/office/infopath/2007/PartnerControls"/>
    <ds:schemaRef ds:uri="http://www.w3.org/XML/1998/namespace"/>
    <ds:schemaRef ds:uri="http://purl.org/dc/dcmitype/"/>
    <ds:schemaRef ds:uri="http://schemas.openxmlformats.org/package/2006/metadata/core-properties"/>
    <ds:schemaRef ds:uri="http://purl.org/dc/elements/1.1/"/>
  </ds:schemaRefs>
</ds:datastoreItem>
</file>

<file path=customXml/itemProps3.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3247</TotalTime>
  <Words>271</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Rachel Reynolds</cp:lastModifiedBy>
  <cp:revision>50</cp:revision>
  <cp:lastPrinted>2017-04-25T16:21:30Z</cp:lastPrinted>
  <dcterms:created xsi:type="dcterms:W3CDTF">2017-03-17T13:28:24Z</dcterms:created>
  <dcterms:modified xsi:type="dcterms:W3CDTF">2021-02-26T16:03:23Z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